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58" r:id="rId5"/>
    <p:sldId id="2145705272" r:id="rId6"/>
    <p:sldId id="2145705270" r:id="rId7"/>
    <p:sldId id="2145705271" r:id="rId8"/>
    <p:sldId id="2145705274" r:id="rId9"/>
    <p:sldId id="21457052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aly, William M. (Fed)" initials="HWM(" lastIdx="12" clrIdx="0">
    <p:extLst>
      <p:ext uri="{19B8F6BF-5375-455C-9EA6-DF929625EA0E}">
        <p15:presenceInfo xmlns:p15="http://schemas.microsoft.com/office/powerpoint/2012/main" userId="S::healy@nist.gov::e52e4e72-d616-4c10-a82c-cd1c4b8812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9F6"/>
    <a:srgbClr val="E3EAF6"/>
    <a:srgbClr val="F4F4F4"/>
    <a:srgbClr val="BDD7EE"/>
    <a:srgbClr val="FFFFFF"/>
    <a:srgbClr val="C4DCFF"/>
    <a:srgbClr val="193968"/>
    <a:srgbClr val="202730"/>
    <a:srgbClr val="5D9577"/>
    <a:srgbClr val="A7A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33" autoAdjust="0"/>
    <p:restoredTop sz="81141" autoAdjust="0"/>
  </p:normalViewPr>
  <p:slideViewPr>
    <p:cSldViewPr snapToGrid="0">
      <p:cViewPr varScale="1">
        <p:scale>
          <a:sx n="53" d="100"/>
          <a:sy n="53" d="100"/>
        </p:scale>
        <p:origin x="504" y="44"/>
      </p:cViewPr>
      <p:guideLst>
        <p:guide orient="horz" pos="2184"/>
        <p:guide pos="3840"/>
      </p:guideLst>
    </p:cSldViewPr>
  </p:slideViewPr>
  <p:outlineViewPr>
    <p:cViewPr>
      <p:scale>
        <a:sx n="33" d="100"/>
        <a:sy n="33" d="100"/>
      </p:scale>
      <p:origin x="0" y="-261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670FFA-B66A-4FE5-9A2F-9D6346C1FBA2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8BBE5F6-B093-4DA4-BF01-84645654212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Use the agenda to prepare</a:t>
          </a:r>
        </a:p>
      </dgm:t>
    </dgm:pt>
    <dgm:pt modelId="{24F42585-207C-491F-B61C-4F682B8A8AF7}" type="parTrans" cxnId="{2F660EE1-FA2C-44B1-BCAC-326F9E0A39BD}">
      <dgm:prSet/>
      <dgm:spPr/>
      <dgm:t>
        <a:bodyPr/>
        <a:lstStyle/>
        <a:p>
          <a:endParaRPr lang="en-US"/>
        </a:p>
      </dgm:t>
    </dgm:pt>
    <dgm:pt modelId="{0176F13B-A108-4696-8CF2-0D8759720416}" type="sibTrans" cxnId="{2F660EE1-FA2C-44B1-BCAC-326F9E0A39BD}">
      <dgm:prSet phldrT="1" phldr="0"/>
      <dgm:spPr/>
      <dgm:t>
        <a:bodyPr/>
        <a:lstStyle/>
        <a:p>
          <a:endParaRPr lang="en-US"/>
        </a:p>
      </dgm:t>
    </dgm:pt>
    <dgm:pt modelId="{72DB6D1E-3052-44DD-B3FC-4E6120FF974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Participate and ask questions</a:t>
          </a:r>
        </a:p>
      </dgm:t>
    </dgm:pt>
    <dgm:pt modelId="{46CCB9C6-E54C-4863-85E9-CCAB452C9969}" type="parTrans" cxnId="{5B554AAE-FE2A-4706-B434-2A7A9E14F0E8}">
      <dgm:prSet/>
      <dgm:spPr/>
      <dgm:t>
        <a:bodyPr/>
        <a:lstStyle/>
        <a:p>
          <a:endParaRPr lang="en-US"/>
        </a:p>
      </dgm:t>
    </dgm:pt>
    <dgm:pt modelId="{C9B18A1C-98A8-4DA7-AA83-BBA3E5EE3F7B}" type="sibTrans" cxnId="{5B554AAE-FE2A-4706-B434-2A7A9E14F0E8}">
      <dgm:prSet phldrT="2" phldr="0"/>
      <dgm:spPr/>
      <dgm:t>
        <a:bodyPr/>
        <a:lstStyle/>
        <a:p>
          <a:endParaRPr lang="en-US"/>
        </a:p>
      </dgm:t>
    </dgm:pt>
    <dgm:pt modelId="{F806486F-C1BC-4E0F-AC97-7F2B55EACC6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Clarify guidance and interpretation in writing</a:t>
          </a:r>
        </a:p>
      </dgm:t>
    </dgm:pt>
    <dgm:pt modelId="{D9C86F2E-313C-486F-88D3-82A10A16DC81}" type="parTrans" cxnId="{5AB2C23F-E9FA-44DD-86DB-3B77BAC31CF7}">
      <dgm:prSet/>
      <dgm:spPr/>
      <dgm:t>
        <a:bodyPr/>
        <a:lstStyle/>
        <a:p>
          <a:endParaRPr lang="en-US"/>
        </a:p>
      </dgm:t>
    </dgm:pt>
    <dgm:pt modelId="{7294164E-3AC2-4D3F-B191-3A527F0C4207}" type="sibTrans" cxnId="{5AB2C23F-E9FA-44DD-86DB-3B77BAC31CF7}">
      <dgm:prSet phldrT="3" phldr="0"/>
      <dgm:spPr/>
      <dgm:t>
        <a:bodyPr/>
        <a:lstStyle/>
        <a:p>
          <a:endParaRPr lang="en-US"/>
        </a:p>
      </dgm:t>
    </dgm:pt>
    <dgm:pt modelId="{B74D7EDF-3F83-4C17-A8A6-D9CE0BA1F19A}" type="pres">
      <dgm:prSet presAssocID="{DC670FFA-B66A-4FE5-9A2F-9D6346C1FBA2}" presName="root" presStyleCnt="0">
        <dgm:presLayoutVars>
          <dgm:dir/>
          <dgm:resizeHandles val="exact"/>
        </dgm:presLayoutVars>
      </dgm:prSet>
      <dgm:spPr/>
    </dgm:pt>
    <dgm:pt modelId="{523585C6-14EE-4E20-A3C5-696C5827FB9D}" type="pres">
      <dgm:prSet presAssocID="{48BBE5F6-B093-4DA4-BF01-84645654212E}" presName="compNode" presStyleCnt="0"/>
      <dgm:spPr/>
    </dgm:pt>
    <dgm:pt modelId="{F659134A-0CA3-47CA-A3AF-0D1E57C49E53}" type="pres">
      <dgm:prSet presAssocID="{48BBE5F6-B093-4DA4-BF01-84645654212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C2FBD4D8-3558-4ADE-BDBA-7FB220A13395}" type="pres">
      <dgm:prSet presAssocID="{48BBE5F6-B093-4DA4-BF01-84645654212E}" presName="spaceRect" presStyleCnt="0"/>
      <dgm:spPr/>
    </dgm:pt>
    <dgm:pt modelId="{ABCB383F-F7F3-48B8-A4A4-F801A9882141}" type="pres">
      <dgm:prSet presAssocID="{48BBE5F6-B093-4DA4-BF01-84645654212E}" presName="textRect" presStyleLbl="revTx" presStyleIdx="0" presStyleCnt="3">
        <dgm:presLayoutVars>
          <dgm:chMax val="1"/>
          <dgm:chPref val="1"/>
        </dgm:presLayoutVars>
      </dgm:prSet>
      <dgm:spPr/>
    </dgm:pt>
    <dgm:pt modelId="{6C8C76D4-975C-4052-9D1B-A3D5A1937934}" type="pres">
      <dgm:prSet presAssocID="{0176F13B-A108-4696-8CF2-0D8759720416}" presName="sibTrans" presStyleCnt="0"/>
      <dgm:spPr/>
    </dgm:pt>
    <dgm:pt modelId="{71CA0137-0F6B-4F98-BB9E-D9141E0CAC94}" type="pres">
      <dgm:prSet presAssocID="{72DB6D1E-3052-44DD-B3FC-4E6120FF9749}" presName="compNode" presStyleCnt="0"/>
      <dgm:spPr/>
    </dgm:pt>
    <dgm:pt modelId="{4EE61DAD-E5BC-47C2-8C44-9161A1C6CEE1}" type="pres">
      <dgm:prSet presAssocID="{72DB6D1E-3052-44DD-B3FC-4E6120FF974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92622AF7-E4C3-4BB2-AD16-E46C480560CC}" type="pres">
      <dgm:prSet presAssocID="{72DB6D1E-3052-44DD-B3FC-4E6120FF9749}" presName="spaceRect" presStyleCnt="0"/>
      <dgm:spPr/>
    </dgm:pt>
    <dgm:pt modelId="{97593F5E-DE30-4686-8CB1-CDA587B6FAD5}" type="pres">
      <dgm:prSet presAssocID="{72DB6D1E-3052-44DD-B3FC-4E6120FF9749}" presName="textRect" presStyleLbl="revTx" presStyleIdx="1" presStyleCnt="3">
        <dgm:presLayoutVars>
          <dgm:chMax val="1"/>
          <dgm:chPref val="1"/>
        </dgm:presLayoutVars>
      </dgm:prSet>
      <dgm:spPr/>
    </dgm:pt>
    <dgm:pt modelId="{596117B4-7238-4F7C-B39F-741E65F49BC1}" type="pres">
      <dgm:prSet presAssocID="{C9B18A1C-98A8-4DA7-AA83-BBA3E5EE3F7B}" presName="sibTrans" presStyleCnt="0"/>
      <dgm:spPr/>
    </dgm:pt>
    <dgm:pt modelId="{FBC18AF7-0103-4EA7-9564-687C1C1F4791}" type="pres">
      <dgm:prSet presAssocID="{F806486F-C1BC-4E0F-AC97-7F2B55EACC6D}" presName="compNode" presStyleCnt="0"/>
      <dgm:spPr/>
    </dgm:pt>
    <dgm:pt modelId="{D9D625C8-752C-4398-9FF4-392ADD21C294}" type="pres">
      <dgm:prSet presAssocID="{F806486F-C1BC-4E0F-AC97-7F2B55EACC6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550B7951-6360-4F53-A772-FE159B00B9F0}" type="pres">
      <dgm:prSet presAssocID="{F806486F-C1BC-4E0F-AC97-7F2B55EACC6D}" presName="spaceRect" presStyleCnt="0"/>
      <dgm:spPr/>
    </dgm:pt>
    <dgm:pt modelId="{C62E3144-12C3-41C5-8829-8315773D5C5E}" type="pres">
      <dgm:prSet presAssocID="{F806486F-C1BC-4E0F-AC97-7F2B55EACC6D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5AB2C23F-E9FA-44DD-86DB-3B77BAC31CF7}" srcId="{DC670FFA-B66A-4FE5-9A2F-9D6346C1FBA2}" destId="{F806486F-C1BC-4E0F-AC97-7F2B55EACC6D}" srcOrd="2" destOrd="0" parTransId="{D9C86F2E-313C-486F-88D3-82A10A16DC81}" sibTransId="{7294164E-3AC2-4D3F-B191-3A527F0C4207}"/>
    <dgm:cxn modelId="{36504155-C51F-4705-A878-730A7350E0F6}" type="presOf" srcId="{48BBE5F6-B093-4DA4-BF01-84645654212E}" destId="{ABCB383F-F7F3-48B8-A4A4-F801A9882141}" srcOrd="0" destOrd="0" presId="urn:microsoft.com/office/officeart/2018/2/layout/IconLabelList"/>
    <dgm:cxn modelId="{5B554AAE-FE2A-4706-B434-2A7A9E14F0E8}" srcId="{DC670FFA-B66A-4FE5-9A2F-9D6346C1FBA2}" destId="{72DB6D1E-3052-44DD-B3FC-4E6120FF9749}" srcOrd="1" destOrd="0" parTransId="{46CCB9C6-E54C-4863-85E9-CCAB452C9969}" sibTransId="{C9B18A1C-98A8-4DA7-AA83-BBA3E5EE3F7B}"/>
    <dgm:cxn modelId="{14F5A4C7-CD3E-4F9E-BE78-2346389D8BF7}" type="presOf" srcId="{F806486F-C1BC-4E0F-AC97-7F2B55EACC6D}" destId="{C62E3144-12C3-41C5-8829-8315773D5C5E}" srcOrd="0" destOrd="0" presId="urn:microsoft.com/office/officeart/2018/2/layout/IconLabelList"/>
    <dgm:cxn modelId="{48BFDADC-7FFD-40D7-ACD7-8EC1A0D22E30}" type="presOf" srcId="{DC670FFA-B66A-4FE5-9A2F-9D6346C1FBA2}" destId="{B74D7EDF-3F83-4C17-A8A6-D9CE0BA1F19A}" srcOrd="0" destOrd="0" presId="urn:microsoft.com/office/officeart/2018/2/layout/IconLabelList"/>
    <dgm:cxn modelId="{2F660EE1-FA2C-44B1-BCAC-326F9E0A39BD}" srcId="{DC670FFA-B66A-4FE5-9A2F-9D6346C1FBA2}" destId="{48BBE5F6-B093-4DA4-BF01-84645654212E}" srcOrd="0" destOrd="0" parTransId="{24F42585-207C-491F-B61C-4F682B8A8AF7}" sibTransId="{0176F13B-A108-4696-8CF2-0D8759720416}"/>
    <dgm:cxn modelId="{616592E4-634F-4169-A02C-8309D0D66AEE}" type="presOf" srcId="{72DB6D1E-3052-44DD-B3FC-4E6120FF9749}" destId="{97593F5E-DE30-4686-8CB1-CDA587B6FAD5}" srcOrd="0" destOrd="0" presId="urn:microsoft.com/office/officeart/2018/2/layout/IconLabelList"/>
    <dgm:cxn modelId="{09456AE5-9855-4C1A-87F9-BBE2ACAF3222}" type="presParOf" srcId="{B74D7EDF-3F83-4C17-A8A6-D9CE0BA1F19A}" destId="{523585C6-14EE-4E20-A3C5-696C5827FB9D}" srcOrd="0" destOrd="0" presId="urn:microsoft.com/office/officeart/2018/2/layout/IconLabelList"/>
    <dgm:cxn modelId="{65CFD222-72AE-4B7A-8CE4-E406A26B6AB0}" type="presParOf" srcId="{523585C6-14EE-4E20-A3C5-696C5827FB9D}" destId="{F659134A-0CA3-47CA-A3AF-0D1E57C49E53}" srcOrd="0" destOrd="0" presId="urn:microsoft.com/office/officeart/2018/2/layout/IconLabelList"/>
    <dgm:cxn modelId="{DFD6654A-18EE-43E0-96AA-F18130FA22D5}" type="presParOf" srcId="{523585C6-14EE-4E20-A3C5-696C5827FB9D}" destId="{C2FBD4D8-3558-4ADE-BDBA-7FB220A13395}" srcOrd="1" destOrd="0" presId="urn:microsoft.com/office/officeart/2018/2/layout/IconLabelList"/>
    <dgm:cxn modelId="{3C15CEB4-AEDF-4E11-BA69-A24BF78E2151}" type="presParOf" srcId="{523585C6-14EE-4E20-A3C5-696C5827FB9D}" destId="{ABCB383F-F7F3-48B8-A4A4-F801A9882141}" srcOrd="2" destOrd="0" presId="urn:microsoft.com/office/officeart/2018/2/layout/IconLabelList"/>
    <dgm:cxn modelId="{F73C8738-17DD-44E2-8172-F5FB3DBAF656}" type="presParOf" srcId="{B74D7EDF-3F83-4C17-A8A6-D9CE0BA1F19A}" destId="{6C8C76D4-975C-4052-9D1B-A3D5A1937934}" srcOrd="1" destOrd="0" presId="urn:microsoft.com/office/officeart/2018/2/layout/IconLabelList"/>
    <dgm:cxn modelId="{6C560E00-668C-455B-ACD3-076C48214C75}" type="presParOf" srcId="{B74D7EDF-3F83-4C17-A8A6-D9CE0BA1F19A}" destId="{71CA0137-0F6B-4F98-BB9E-D9141E0CAC94}" srcOrd="2" destOrd="0" presId="urn:microsoft.com/office/officeart/2018/2/layout/IconLabelList"/>
    <dgm:cxn modelId="{97D1D806-199C-4542-AED3-9D4CA5569191}" type="presParOf" srcId="{71CA0137-0F6B-4F98-BB9E-D9141E0CAC94}" destId="{4EE61DAD-E5BC-47C2-8C44-9161A1C6CEE1}" srcOrd="0" destOrd="0" presId="urn:microsoft.com/office/officeart/2018/2/layout/IconLabelList"/>
    <dgm:cxn modelId="{34769DBE-963C-4E1A-8E6B-B3D5D247D752}" type="presParOf" srcId="{71CA0137-0F6B-4F98-BB9E-D9141E0CAC94}" destId="{92622AF7-E4C3-4BB2-AD16-E46C480560CC}" srcOrd="1" destOrd="0" presId="urn:microsoft.com/office/officeart/2018/2/layout/IconLabelList"/>
    <dgm:cxn modelId="{A3F4AC34-731F-4BBA-ABA5-EC1BEB9EF02D}" type="presParOf" srcId="{71CA0137-0F6B-4F98-BB9E-D9141E0CAC94}" destId="{97593F5E-DE30-4686-8CB1-CDA587B6FAD5}" srcOrd="2" destOrd="0" presId="urn:microsoft.com/office/officeart/2018/2/layout/IconLabelList"/>
    <dgm:cxn modelId="{466C737B-74E2-41AD-B9E6-3DE3169FB2B7}" type="presParOf" srcId="{B74D7EDF-3F83-4C17-A8A6-D9CE0BA1F19A}" destId="{596117B4-7238-4F7C-B39F-741E65F49BC1}" srcOrd="3" destOrd="0" presId="urn:microsoft.com/office/officeart/2018/2/layout/IconLabelList"/>
    <dgm:cxn modelId="{A3A4CF76-6555-4EBF-84F0-436E4D8DA76A}" type="presParOf" srcId="{B74D7EDF-3F83-4C17-A8A6-D9CE0BA1F19A}" destId="{FBC18AF7-0103-4EA7-9564-687C1C1F4791}" srcOrd="4" destOrd="0" presId="urn:microsoft.com/office/officeart/2018/2/layout/IconLabelList"/>
    <dgm:cxn modelId="{9A3FA58C-F6C7-4A2D-976B-C570D2920AFC}" type="presParOf" srcId="{FBC18AF7-0103-4EA7-9564-687C1C1F4791}" destId="{D9D625C8-752C-4398-9FF4-392ADD21C294}" srcOrd="0" destOrd="0" presId="urn:microsoft.com/office/officeart/2018/2/layout/IconLabelList"/>
    <dgm:cxn modelId="{490301B9-2EE2-4F01-8262-5695F07D81FD}" type="presParOf" srcId="{FBC18AF7-0103-4EA7-9564-687C1C1F4791}" destId="{550B7951-6360-4F53-A772-FE159B00B9F0}" srcOrd="1" destOrd="0" presId="urn:microsoft.com/office/officeart/2018/2/layout/IconLabelList"/>
    <dgm:cxn modelId="{5F1C5E06-7737-4928-AC2D-FC758F04A34B}" type="presParOf" srcId="{FBC18AF7-0103-4EA7-9564-687C1C1F4791}" destId="{C62E3144-12C3-41C5-8829-8315773D5C5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9134A-0CA3-47CA-A3AF-0D1E57C49E53}">
      <dsp:nvSpPr>
        <dsp:cNvPr id="0" name=""/>
        <dsp:cNvSpPr/>
      </dsp:nvSpPr>
      <dsp:spPr>
        <a:xfrm>
          <a:off x="947201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CB383F-F7F3-48B8-A4A4-F801A9882141}">
      <dsp:nvSpPr>
        <dsp:cNvPr id="0" name=""/>
        <dsp:cNvSpPr/>
      </dsp:nvSpPr>
      <dsp:spPr>
        <a:xfrm>
          <a:off x="59990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Use the agenda to prepare</a:t>
          </a:r>
        </a:p>
      </dsp:txBody>
      <dsp:txXfrm>
        <a:off x="59990" y="2654049"/>
        <a:ext cx="3226223" cy="720000"/>
      </dsp:txXfrm>
    </dsp:sp>
    <dsp:sp modelId="{4EE61DAD-E5BC-47C2-8C44-9161A1C6CEE1}">
      <dsp:nvSpPr>
        <dsp:cNvPr id="0" name=""/>
        <dsp:cNvSpPr/>
      </dsp:nvSpPr>
      <dsp:spPr>
        <a:xfrm>
          <a:off x="4738014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593F5E-DE30-4686-8CB1-CDA587B6FAD5}">
      <dsp:nvSpPr>
        <dsp:cNvPr id="0" name=""/>
        <dsp:cNvSpPr/>
      </dsp:nvSpPr>
      <dsp:spPr>
        <a:xfrm>
          <a:off x="3850802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Participate and ask questions</a:t>
          </a:r>
        </a:p>
      </dsp:txBody>
      <dsp:txXfrm>
        <a:off x="3850802" y="2654049"/>
        <a:ext cx="3226223" cy="720000"/>
      </dsp:txXfrm>
    </dsp:sp>
    <dsp:sp modelId="{D9D625C8-752C-4398-9FF4-392ADD21C294}">
      <dsp:nvSpPr>
        <dsp:cNvPr id="0" name=""/>
        <dsp:cNvSpPr/>
      </dsp:nvSpPr>
      <dsp:spPr>
        <a:xfrm>
          <a:off x="8528826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2E3144-12C3-41C5-8829-8315773D5C5E}">
      <dsp:nvSpPr>
        <dsp:cNvPr id="0" name=""/>
        <dsp:cNvSpPr/>
      </dsp:nvSpPr>
      <dsp:spPr>
        <a:xfrm>
          <a:off x="7641615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Clarify guidance and interpretation in writing</a:t>
          </a:r>
        </a:p>
      </dsp:txBody>
      <dsp:txXfrm>
        <a:off x="7641615" y="2654049"/>
        <a:ext cx="3226223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CF6E1-0A4A-D745-ABA3-2094B2ECBFF0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5BA844-DEE4-C746-B0B9-DA9D9D9B4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96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BA844-DEE4-C746-B0B9-DA9D9D9B4B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21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8763-E44A-4493-816C-761888B7B1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0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When you run operational programs, it’s easy to keep operating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Focus on the present problem using the approaches of the past</a:t>
            </a:r>
            <a:endParaRPr lang="en-US" dirty="0"/>
          </a:p>
          <a:p>
            <a:endParaRPr lang="en-US" dirty="0"/>
          </a:p>
          <a:p>
            <a:r>
              <a:rPr lang="en-US" dirty="0"/>
              <a:t>DoDIN = Department of Defense Information</a:t>
            </a:r>
          </a:p>
          <a:p>
            <a:r>
              <a:rPr lang="en-US" dirty="0"/>
              <a:t>APL = Approved Products List</a:t>
            </a:r>
          </a:p>
          <a:p>
            <a:r>
              <a:rPr lang="en-US" dirty="0"/>
              <a:t>CISA = Critical Infrastructure Security Agency in DHS</a:t>
            </a:r>
          </a:p>
          <a:p>
            <a:r>
              <a:rPr lang="en-US" dirty="0"/>
              <a:t>CNA = CVE Numbering Authority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8763-E44A-4493-816C-761888B7B1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63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8BE0BDF-0C95-8B49-84ED-905DED0D6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0338"/>
            <a:ext cx="12228755" cy="6878675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57BFF6-77BE-8442-93ED-FFDC8E161B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-11575" y="947513"/>
            <a:ext cx="12290612" cy="0"/>
          </a:xfrm>
          <a:prstGeom prst="line">
            <a:avLst/>
          </a:prstGeom>
          <a:ln w="25400">
            <a:solidFill>
              <a:srgbClr val="2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E794A8F-6352-2B45-86C5-9179E4BBC2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839" y="1682347"/>
            <a:ext cx="10463809" cy="675323"/>
          </a:xfrm>
        </p:spPr>
        <p:txBody>
          <a:bodyPr anchor="b">
            <a:noAutofit/>
          </a:bodyPr>
          <a:lstStyle>
            <a:lvl1pPr algn="l">
              <a:defRPr sz="60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7B5CE-1A1B-9D41-B8D8-6D06D433A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24CD8-9E63-C64D-B6B8-84B3B0642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B97E240-8704-184F-B984-A9C3621FCF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7840" y="268823"/>
            <a:ext cx="3973068" cy="531959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4E5BB74-2191-4A46-A928-051FD2C6A54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042030" y="6336323"/>
            <a:ext cx="3669323" cy="521677"/>
          </a:xfrm>
        </p:spPr>
        <p:txBody>
          <a:bodyPr/>
          <a:lstStyle>
            <a:lvl1pPr marL="0" indent="0" algn="r">
              <a:buNone/>
              <a:defRPr b="0">
                <a:solidFill>
                  <a:srgbClr val="C4DCFF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2243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05F1A-A3CF-0047-A8BA-C75E80736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27262-4D83-C545-A69D-11927CC9E9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44A2B-0445-E748-87AD-3F27274B8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ECA071-370B-3645-B900-7F3E13BC32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88D157-4D67-3B46-B8AF-958CE97FCA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920AF5-5E67-6F4F-AD26-29826B2D5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D25E99-A588-1F40-A418-48406BCBD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DE35B4-7239-0644-99A1-9F0EBD32E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9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DFEFE-EB08-8142-A9C1-BF86AC840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BB52CA-0609-6A40-88C7-B5B3603A0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CC122A-DB09-6441-B421-444556F9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993787-BB75-E043-A6AA-76B546CD8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38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19C1BD-5EDB-DF4B-BE1D-1A782E526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4C54EB-E29C-1B44-B63D-C10BDE812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0FCCB-373E-CB49-A0CB-050C6BE60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44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B7AF4-42D2-CD4B-85FC-75234682B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48928-3BFE-F447-B402-65F50FA4D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619467-CD7D-8D41-83D5-3ED02468C9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77D00-AADD-D446-8253-81CC26039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848F71-67DD-F941-8627-9F8F4BA82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144A8-7257-C544-B581-FDF4613DE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332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16E0F-9A23-E04A-A83B-D457797AE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B94851-F6F6-D54E-AADB-F130E90C4B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761F5F-9702-0644-9DC0-31047C5FF5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D71729-7B3C-264F-AE58-4ADAFFBCC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5553D-02E8-0C4B-896F-22CFD8A98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4AC3B7-5EDC-C649-B68B-005FB7B6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78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7591B-3EF3-EF49-837D-78F018ADF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198533-3EC2-1946-AEFC-AD2A0A051E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4BD49-E4DB-1640-8630-143D35F2C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4ABBC-D87D-654B-9B16-CDB03F612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31FC-0854-4445-B748-79D852B7B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80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58B955-F8EA-C747-88B3-035F96FD7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8F46B6-D95E-994B-B612-1D27BC9A2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01DC1-7BEF-0142-9C09-FD10C8DCB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2FD19-0E10-2D44-A97A-B90BAE2A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5E1B7-5110-764D-BB3E-06138BCBD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34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D84F49B-5A7F-2F45-9400-29748B346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"/>
            <a:ext cx="12192000" cy="1087129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D058A46-4497-4846-9950-4FE69B7CB51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" y="1088249"/>
            <a:ext cx="12192000" cy="3897872"/>
          </a:xfr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Object/Photo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5B0418-EA3E-F444-BA50-493E538C475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5" y="508224"/>
            <a:ext cx="1119415" cy="295401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038A29F-49C5-8E46-9DD1-3268CB9B3E6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92820" y="5213934"/>
            <a:ext cx="9824225" cy="1263869"/>
          </a:xfrm>
        </p:spPr>
        <p:txBody>
          <a:bodyPr>
            <a:noAutofit/>
          </a:bodyPr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799">
                <a:solidFill>
                  <a:schemeClr val="tx1"/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Lorem ipsum dolor sit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amet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consectetuer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adipiscing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elit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Maecenas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porttitor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congue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massa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Fusce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posuere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, magna </a:t>
            </a:r>
            <a:r>
              <a:rPr lang="en-US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sed</a:t>
            </a:r>
            <a:r>
              <a:rPr lang="en-US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pulvinar.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CFA929C-C054-5949-B389-B2BE80C59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10745"/>
            <a:ext cx="10515600" cy="1325563"/>
          </a:xfrm>
        </p:spPr>
        <p:txBody>
          <a:bodyPr>
            <a:normAutofit/>
          </a:bodyPr>
          <a:lstStyle>
            <a:lvl1pPr>
              <a:defRPr sz="4399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7412BF-F576-454E-B85B-9853949189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2"/>
            <a:ext cx="12192000" cy="10871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26FBFF-7361-46A3-B9E0-AFA3BFC593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5" y="508224"/>
            <a:ext cx="1119415" cy="29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722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2">
          <p15:clr>
            <a:srgbClr val="FBAE40"/>
          </p15:clr>
        </p15:guide>
        <p15:guide id="3" orient="horz" pos="50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DBF28-3F46-416B-B5A0-98C68F1CF2C7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D9940-2810-4038-A619-DB609835F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3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EF4BE-40B8-144A-9D54-23B78E3AA6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B13215-FDAA-154F-967B-CE23C3346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CF5BF-A748-DB47-BF3F-3ADB26A49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F5AF-E0DF-6E43-A1D7-F5FEFFC73166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9A668-5308-374A-A0F0-7F1E52D01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107C0-9B05-8F45-903D-464476525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D35-3A4C-544C-8023-6D77DCD91F7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A55C6F-E7F4-A34D-83D6-1B9F5F22E1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0675"/>
            <a:ext cx="12228755" cy="687867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1215427-2CB9-7249-AAA0-192D17B2B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20675"/>
            <a:ext cx="12228755" cy="968188"/>
          </a:xfrm>
          <a:prstGeom prst="rect">
            <a:avLst/>
          </a:prstGeom>
          <a:solidFill>
            <a:srgbClr val="071525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3799A77-F852-864D-8D2E-6A3FA2BF0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-11575" y="947513"/>
            <a:ext cx="12290612" cy="0"/>
          </a:xfrm>
          <a:prstGeom prst="line">
            <a:avLst/>
          </a:prstGeom>
          <a:ln w="25400">
            <a:solidFill>
              <a:srgbClr val="275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30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EF4BE-40B8-144A-9D54-23B78E3AA6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B13215-FDAA-154F-967B-CE23C3346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CF5BF-A748-DB47-BF3F-3ADB26A49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F5AF-E0DF-6E43-A1D7-F5FEFFC73166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9A668-5308-374A-A0F0-7F1E52D01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107C0-9B05-8F45-903D-464476525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D35-3A4C-544C-8023-6D77DCD91F7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A55C6F-E7F4-A34D-83D6-1B9F5F22E1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0675"/>
            <a:ext cx="12228755" cy="687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8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3C90A5-F44E-D742-B74E-CEBB672FE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1056191"/>
            <a:ext cx="12192000" cy="3939555"/>
          </a:xfr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6A71C6-160C-1841-90A5-876C4158C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3CE40-C079-EE45-965F-E397E3D91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F9348-28A0-6945-96CF-85CF0F45A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1D03CF-4195-8B4C-8440-C8D5A2001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AD648C0-456D-5343-BD61-038F35AE0ED4}"/>
              </a:ext>
            </a:extLst>
          </p:cNvPr>
          <p:cNvSpPr txBox="1">
            <a:spLocks/>
          </p:cNvSpPr>
          <p:nvPr userDrawn="1"/>
        </p:nvSpPr>
        <p:spPr>
          <a:xfrm>
            <a:off x="574040" y="-284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chemeClr val="bg1"/>
                </a:solidFill>
                <a:latin typeface="Gill Sans SemiBold" panose="020B0502020104020203" pitchFamily="34" charset="-79"/>
                <a:ea typeface="+mj-ea"/>
                <a:cs typeface="Gill Sans SemiBold" panose="020B0502020104020203" pitchFamily="34" charset="-79"/>
              </a:defRPr>
            </a:lvl1pPr>
          </a:lstStyle>
          <a:p>
            <a:r>
              <a:rPr lang="en-US" sz="4000" b="0">
                <a:latin typeface="Calibri" panose="020F0502020204030204" pitchFamily="34" charset="0"/>
                <a:cs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C28DA88-3FC6-314D-8BB4-B45B12D75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819" y="5213933"/>
            <a:ext cx="9824225" cy="107535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3C1793-2604-6D47-BBA8-DF58C3476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438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4" userDrawn="1">
          <p15:clr>
            <a:srgbClr val="FBAE40"/>
          </p15:clr>
        </p15:guide>
        <p15:guide id="2" pos="3816" userDrawn="1">
          <p15:clr>
            <a:srgbClr val="FBAE40"/>
          </p15:clr>
        </p15:guide>
        <p15:guide id="3" pos="368" userDrawn="1">
          <p15:clr>
            <a:srgbClr val="FBAE40"/>
          </p15:clr>
        </p15:guide>
        <p15:guide id="4" pos="7315" userDrawn="1">
          <p15:clr>
            <a:srgbClr val="FBAE40"/>
          </p15:clr>
        </p15:guide>
        <p15:guide id="5" orient="horz" pos="51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C9533BF-1B93-2A43-BA34-0F3A82D7F3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5A012D-B070-7A49-BBFF-079F2561A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040" y="-22034"/>
            <a:ext cx="10515600" cy="1325563"/>
          </a:xfrm>
        </p:spPr>
        <p:txBody>
          <a:bodyPr>
            <a:normAutofit/>
          </a:bodyPr>
          <a:lstStyle>
            <a:lvl1pPr>
              <a:defRPr sz="4000" b="0" i="0">
                <a:solidFill>
                  <a:schemeClr val="bg1"/>
                </a:solidFill>
                <a:latin typeface="+mn-lt"/>
                <a:cs typeface="Gill Sans SemiBold" panose="020B0502020104020203" pitchFamily="34" charset="-79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88373-B974-7948-9839-60119604B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590693"/>
            <a:ext cx="3869473" cy="250821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EF32D-C8B6-BA4F-BA24-DA606CECF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AB533-0985-E44A-9957-3DDE711C7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5A9F8-B433-CD4D-B0E5-00FDB974B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564AE5A-5633-B34B-B7DD-4DCEFBFC0B1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104248" y="3590693"/>
            <a:ext cx="3939168" cy="250821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2884886-4728-6142-8698-38627184E6B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83498" y="3590693"/>
            <a:ext cx="3908502" cy="2508211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C17D88D-1B35-A843-BA46-506AB4A875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253" y="1622502"/>
            <a:ext cx="10753493" cy="1143000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AD91200-3642-8946-A772-E48D2472F9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256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3" pos="384" userDrawn="1">
          <p15:clr>
            <a:srgbClr val="FBAE40"/>
          </p15:clr>
        </p15:guide>
        <p15:guide id="4" pos="7296" userDrawn="1">
          <p15:clr>
            <a:srgbClr val="FBAE40"/>
          </p15:clr>
        </p15:guide>
        <p15:guide id="5" orient="horz" pos="50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CA35D9A-EEF1-DD46-987E-6CF872511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9C6585-2022-8F42-81FB-4B5D5B37C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6" y="365125"/>
            <a:ext cx="10515600" cy="527241"/>
          </a:xfrm>
        </p:spPr>
        <p:txBody>
          <a:bodyPr>
            <a:noAutofit/>
          </a:bodyPr>
          <a:lstStyle>
            <a:lvl1pPr>
              <a:defRPr sz="4000" b="0" i="0">
                <a:solidFill>
                  <a:schemeClr val="bg1"/>
                </a:solidFill>
                <a:latin typeface="+mn-lt"/>
                <a:cs typeface="Gill Sans SemiBold" panose="020B0502020104020203" pitchFamily="34" charset="-79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9D1336-869F-DC49-B576-75531AB2C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37B73-0EC3-AE48-9FAC-E88B29D82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D31F2E-9BEB-634E-BB98-A0F61BD25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67963FD0-7962-5C46-90EE-E885105398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1079653"/>
            <a:ext cx="6099717" cy="57783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D7FACD73-4E5D-A345-B9F2-A050263D9E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18609" y="1757943"/>
            <a:ext cx="5183188" cy="3684588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002060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32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528B23-895C-5C4C-B680-35A98899E6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933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CA35D9A-EEF1-DD46-987E-6CF872511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9C6585-2022-8F42-81FB-4B5D5B37C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6" y="365125"/>
            <a:ext cx="10515600" cy="527241"/>
          </a:xfrm>
        </p:spPr>
        <p:txBody>
          <a:bodyPr>
            <a:noAutofit/>
          </a:bodyPr>
          <a:lstStyle>
            <a:lvl1pPr>
              <a:defRPr sz="4000" b="0" i="0">
                <a:solidFill>
                  <a:schemeClr val="bg1"/>
                </a:solidFill>
                <a:latin typeface="+mn-lt"/>
                <a:cs typeface="Gill Sans SemiBold" panose="020B0502020104020203" pitchFamily="34" charset="-79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9D1336-869F-DC49-B576-75531AB2C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37B73-0EC3-AE48-9FAC-E88B29D82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D31F2E-9BEB-634E-BB98-A0F61BD25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67963FD0-7962-5C46-90EE-E885105398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1079653"/>
            <a:ext cx="6875332" cy="57783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D7FACD73-4E5D-A345-B9F2-A050263D9E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235312" y="1638334"/>
            <a:ext cx="5183188" cy="3684588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800100" indent="-342900">
              <a:buClr>
                <a:srgbClr val="5D8B7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528B23-895C-5C4C-B680-35A98899E6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5038276-3D99-374D-8C08-8B4EE9100505}"/>
              </a:ext>
            </a:extLst>
          </p:cNvPr>
          <p:cNvGrpSpPr/>
          <p:nvPr userDrawn="1"/>
        </p:nvGrpSpPr>
        <p:grpSpPr>
          <a:xfrm>
            <a:off x="6875332" y="4948518"/>
            <a:ext cx="5316667" cy="1909482"/>
            <a:chOff x="6875332" y="4948518"/>
            <a:chExt cx="5316667" cy="190948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C822032-AB25-264F-84DF-832153AB9E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875332" y="4948518"/>
              <a:ext cx="5316667" cy="1909482"/>
            </a:xfrm>
            <a:prstGeom prst="rect">
              <a:avLst/>
            </a:prstGeom>
            <a:solidFill>
              <a:srgbClr val="5D8B72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6B19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C81D026-7836-5C4C-8D2C-5CE052626F44}"/>
                </a:ext>
              </a:extLst>
            </p:cNvPr>
            <p:cNvSpPr/>
            <p:nvPr/>
          </p:nvSpPr>
          <p:spPr>
            <a:xfrm>
              <a:off x="7235312" y="5517685"/>
              <a:ext cx="486546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endParaRPr lang="en-US" sz="220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A441141-9365-7740-8DBA-7BD811A087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35312" y="5219700"/>
            <a:ext cx="4675188" cy="1397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40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5BF363-59FF-E54E-A0B5-E35D493FB5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87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B2D7EB-E182-4543-8CCE-37CF8E507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95" y="-22034"/>
            <a:ext cx="10515600" cy="1325563"/>
          </a:xfrm>
        </p:spPr>
        <p:txBody>
          <a:bodyPr>
            <a:normAutofit/>
          </a:bodyPr>
          <a:lstStyle>
            <a:lvl1pPr>
              <a:defRPr sz="4000" b="0" i="0">
                <a:solidFill>
                  <a:schemeClr val="bg1"/>
                </a:solidFill>
                <a:latin typeface="+mn-lt"/>
                <a:cs typeface="Gill Sans SemiBold" panose="020B0502020104020203" pitchFamily="34" charset="-79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4195B3-35E3-C543-9CBB-AD4A8EB724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0696074" y="508222"/>
            <a:ext cx="1119415" cy="29540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7A970-8AEE-EF42-BDF8-26B872353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99B2C-3002-AC47-B9C2-6C74CD2E3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D634A8-2332-E045-8B38-51EC9F819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27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3B434-E236-8945-8FEB-F9940E59C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23053-7412-EC42-952B-F3D3ED93E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A0226-E7CE-8143-8307-BD4050B44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6007E-C621-3048-98EA-20DED673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6A9D9-5F67-8448-BB27-B648D7277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65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7B02D6-E535-0945-9835-AF44B4A75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A2FC90-D1DA-CB42-87D3-934382067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D56EC-5AF3-B541-8BF2-8E9DEBBC27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F6868-B405-CA44-B412-5D6C4F518A0C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BA3C9-62A7-B646-A8AA-A05815B4FD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72593-F01B-3C40-B17B-E5E7A4EC53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45A3A-841E-C04D-A6C3-2A644B41F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02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5" r:id="rId3"/>
    <p:sldLayoutId id="2147483652" r:id="rId4"/>
    <p:sldLayoutId id="2147483650" r:id="rId5"/>
    <p:sldLayoutId id="2147483662" r:id="rId6"/>
    <p:sldLayoutId id="2147483664" r:id="rId7"/>
    <p:sldLayoutId id="2147483663" r:id="rId8"/>
    <p:sldLayoutId id="2147483651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9" r:id="rId17"/>
    <p:sldLayoutId id="2147483670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46EDF7-ACB9-B941-9E7B-63A2190EC7E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042030" y="6235962"/>
            <a:ext cx="3669323" cy="521677"/>
          </a:xfrm>
        </p:spPr>
        <p:txBody>
          <a:bodyPr/>
          <a:lstStyle/>
          <a:p>
            <a:r>
              <a:rPr lang="en-US" dirty="0"/>
              <a:t>23 July 2024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C2EEC50-F8A6-BA52-715F-D27DD6E98A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5009" y="3091338"/>
            <a:ext cx="10463809" cy="675323"/>
          </a:xfrm>
        </p:spPr>
        <p:txBody>
          <a:bodyPr/>
          <a:lstStyle/>
          <a:p>
            <a:r>
              <a:rPr lang="en-US" sz="4400" dirty="0"/>
              <a:t>Welcome to the NIST Workshop on Formal Methods within Certification Programs (FMCP 2024)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DEA23E-F4CA-A4A6-AAFD-68268BA9864A}"/>
              </a:ext>
            </a:extLst>
          </p:cNvPr>
          <p:cNvSpPr txBox="1"/>
          <p:nvPr/>
        </p:nvSpPr>
        <p:spPr>
          <a:xfrm>
            <a:off x="556545" y="4452632"/>
            <a:ext cx="105401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</a:rPr>
              <a:t>Timothy A. Hall</a:t>
            </a:r>
          </a:p>
          <a:p>
            <a:pPr algn="ctr"/>
            <a:r>
              <a:rPr lang="en-US" sz="3200" dirty="0">
                <a:solidFill>
                  <a:srgbClr val="FFFFFF"/>
                </a:solidFill>
              </a:rPr>
              <a:t>Security Testing, Validation, and Measurements (STVM) Group</a:t>
            </a:r>
          </a:p>
          <a:p>
            <a:pPr algn="ctr"/>
            <a:r>
              <a:rPr lang="en-US" sz="3200" dirty="0">
                <a:solidFill>
                  <a:srgbClr val="FFFFFF"/>
                </a:solidFill>
              </a:rPr>
              <a:t>CSD/ITL/NIST</a:t>
            </a:r>
          </a:p>
        </p:txBody>
      </p:sp>
    </p:spTree>
    <p:extLst>
      <p:ext uri="{BB962C8B-B14F-4D97-AF65-F5344CB8AC3E}">
        <p14:creationId xmlns:p14="http://schemas.microsoft.com/office/powerpoint/2010/main" val="2430404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F11E3-808A-B07C-EDAB-EA162E4A20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92251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Why this workshop?</a:t>
            </a:r>
          </a:p>
        </p:txBody>
      </p:sp>
    </p:spTree>
    <p:extLst>
      <p:ext uri="{BB962C8B-B14F-4D97-AF65-F5344CB8AC3E}">
        <p14:creationId xmlns:p14="http://schemas.microsoft.com/office/powerpoint/2010/main" val="2927424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Snipped 8">
            <a:extLst>
              <a:ext uri="{FF2B5EF4-FFF2-40B4-BE49-F238E27FC236}">
                <a16:creationId xmlns:a16="http://schemas.microsoft.com/office/drawing/2014/main" id="{C5AF9FDD-1A72-2783-F027-72B1672EE06E}"/>
              </a:ext>
            </a:extLst>
          </p:cNvPr>
          <p:cNvSpPr/>
          <p:nvPr/>
        </p:nvSpPr>
        <p:spPr>
          <a:xfrm>
            <a:off x="573795" y="2022704"/>
            <a:ext cx="9984866" cy="4075201"/>
          </a:xfrm>
          <a:prstGeom prst="snip2DiagRect">
            <a:avLst/>
          </a:prstGeom>
          <a:gradFill>
            <a:gsLst>
              <a:gs pos="0">
                <a:srgbClr val="E3EAF6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srgbClr val="0070C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643D09-9AAC-D90E-61C4-BC13B51FD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 of STVM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C78A233-549C-DA14-C595-F75C792BC244}"/>
              </a:ext>
            </a:extLst>
          </p:cNvPr>
          <p:cNvSpPr txBox="1"/>
          <p:nvPr/>
        </p:nvSpPr>
        <p:spPr>
          <a:xfrm>
            <a:off x="573795" y="1303095"/>
            <a:ext cx="9308759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rgbClr val="DCE9F6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/>
        </p:spPr>
        <p:txBody>
          <a:bodyPr wrap="square" rtlCol="0">
            <a:spAutoFit/>
          </a:bodyPr>
          <a:lstStyle/>
          <a:p>
            <a:pPr marR="0" lvl="0" algn="l" defTabSz="91412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solidFill>
                  <a:srgbClr val="002060"/>
                </a:solidFill>
              </a:rPr>
              <a:t>public facing </a:t>
            </a:r>
            <a:r>
              <a:rPr lang="en-US" sz="2000" dirty="0">
                <a:solidFill>
                  <a:srgbClr val="002060"/>
                </a:solidFill>
              </a:rPr>
              <a:t>programs that provide </a:t>
            </a:r>
            <a:r>
              <a:rPr lang="en-US" sz="2000" b="1" dirty="0">
                <a:solidFill>
                  <a:srgbClr val="002060"/>
                </a:solidFill>
              </a:rPr>
              <a:t>standards-based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b="1" dirty="0">
                <a:solidFill>
                  <a:srgbClr val="002060"/>
                </a:solidFill>
              </a:rPr>
              <a:t>security metrics</a:t>
            </a:r>
            <a:r>
              <a:rPr lang="en-US" sz="2000" b="1" i="1" dirty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for US federal agencies </a:t>
            </a:r>
            <a:r>
              <a:rPr lang="en-US" sz="2000" i="1" dirty="0">
                <a:solidFill>
                  <a:srgbClr val="002060"/>
                </a:solidFill>
              </a:rPr>
              <a:t>(and beyond)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EC197A-0070-04E6-3ACC-8FF2802E0BB3}"/>
              </a:ext>
            </a:extLst>
          </p:cNvPr>
          <p:cNvSpPr txBox="1"/>
          <p:nvPr/>
        </p:nvSpPr>
        <p:spPr>
          <a:xfrm>
            <a:off x="620687" y="2262849"/>
            <a:ext cx="8007497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 cap="sq" cmpd="dbl">
            <a:noFill/>
            <a:round/>
          </a:ln>
          <a:effectLst>
            <a:outerShdw blurRad="50800" dist="38100" dir="2700000" algn="tl" rotWithShape="0">
              <a:srgbClr val="0070C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R="0" algn="l" defTabSz="91412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</a:pPr>
            <a:r>
              <a:rPr lang="en-US" sz="2000" dirty="0">
                <a:solidFill>
                  <a:srgbClr val="002060"/>
                </a:solidFill>
              </a:rPr>
              <a:t>The </a:t>
            </a:r>
            <a:r>
              <a:rPr lang="en-US" sz="2000" b="1" dirty="0">
                <a:solidFill>
                  <a:srgbClr val="002060"/>
                </a:solidFill>
              </a:rPr>
              <a:t>Cryptographic Module Validation Program (CMVP) </a:t>
            </a:r>
            <a:r>
              <a:rPr lang="en-US" sz="2000" dirty="0">
                <a:solidFill>
                  <a:srgbClr val="002060"/>
                </a:solidFill>
              </a:rPr>
              <a:t>and </a:t>
            </a:r>
            <a:r>
              <a:rPr lang="en-US" sz="2000" b="1" dirty="0">
                <a:solidFill>
                  <a:srgbClr val="002060"/>
                </a:solidFill>
              </a:rPr>
              <a:t>Cryptographic Algorithm Validation Program (CAVP)</a:t>
            </a:r>
            <a:r>
              <a:rPr lang="en-US" sz="2000" dirty="0">
                <a:solidFill>
                  <a:srgbClr val="002060"/>
                </a:solidFill>
              </a:rPr>
              <a:t> provide federal agencies a security metric to use in procuring equipment that uses cryptography to protect Controlled Unclassified Information (CUI)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071936-E4AE-EA7E-31CD-739AC202A6D7}"/>
              </a:ext>
            </a:extLst>
          </p:cNvPr>
          <p:cNvSpPr txBox="1"/>
          <p:nvPr/>
        </p:nvSpPr>
        <p:spPr>
          <a:xfrm>
            <a:off x="1746094" y="3826433"/>
            <a:ext cx="8007497" cy="1015663"/>
          </a:xfrm>
          <a:prstGeom prst="rect">
            <a:avLst/>
          </a:prstGeom>
          <a:solidFill>
            <a:schemeClr val="bg1"/>
          </a:solidFill>
          <a:ln cap="sq" cmpd="dbl">
            <a:noFill/>
            <a:round/>
          </a:ln>
          <a:effectLst>
            <a:outerShdw blurRad="50800" dist="38100" dir="2700000" algn="tl" rotWithShape="0">
              <a:srgbClr val="0070C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R="0" algn="l" defTabSz="91412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</a:pPr>
            <a:r>
              <a:rPr lang="en-US" sz="2000" dirty="0">
                <a:solidFill>
                  <a:srgbClr val="002060"/>
                </a:solidFill>
              </a:rPr>
              <a:t>The </a:t>
            </a:r>
            <a:r>
              <a:rPr lang="en-US" sz="2000" b="1" dirty="0">
                <a:solidFill>
                  <a:srgbClr val="002060"/>
                </a:solidFill>
              </a:rPr>
              <a:t>National Vulnerability Database (NVD) </a:t>
            </a:r>
            <a:r>
              <a:rPr lang="en-US" sz="2000" dirty="0">
                <a:solidFill>
                  <a:srgbClr val="002060"/>
                </a:solidFill>
              </a:rPr>
              <a:t>provides a reference dataset of published vulnerabilities in commercial and open-source products for vulnerability management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A873B-E17A-43AE-5E86-BB116685B359}"/>
              </a:ext>
            </a:extLst>
          </p:cNvPr>
          <p:cNvSpPr txBox="1"/>
          <p:nvPr/>
        </p:nvSpPr>
        <p:spPr>
          <a:xfrm>
            <a:off x="2531535" y="5082242"/>
            <a:ext cx="8007497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 cap="sq" cmpd="dbl">
            <a:noFill/>
            <a:round/>
          </a:ln>
          <a:effectLst>
            <a:outerShdw blurRad="50800" dist="38100" dir="2700000" algn="tl" rotWithShape="0">
              <a:srgbClr val="0070C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R="0" algn="l" defTabSz="91412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</a:pPr>
            <a:r>
              <a:rPr lang="en-US" sz="2000" b="1" dirty="0">
                <a:solidFill>
                  <a:srgbClr val="002060"/>
                </a:solidFill>
              </a:rPr>
              <a:t>Secure Content Automation Protocol (SCAP) Validation Program</a:t>
            </a:r>
            <a:r>
              <a:rPr lang="en-US" sz="2000" dirty="0">
                <a:solidFill>
                  <a:srgbClr val="002060"/>
                </a:solidFill>
              </a:rPr>
              <a:t> tests the ability of products to use the features and functionality defined in SCAP and its component standards.</a:t>
            </a:r>
          </a:p>
        </p:txBody>
      </p:sp>
    </p:spTree>
    <p:extLst>
      <p:ext uri="{BB962C8B-B14F-4D97-AF65-F5344CB8AC3E}">
        <p14:creationId xmlns:p14="http://schemas.microsoft.com/office/powerpoint/2010/main" val="1711333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Snipped 11">
            <a:extLst>
              <a:ext uri="{FF2B5EF4-FFF2-40B4-BE49-F238E27FC236}">
                <a16:creationId xmlns:a16="http://schemas.microsoft.com/office/drawing/2014/main" id="{C1F4AF17-D979-94E4-4A23-D0A83B50708F}"/>
              </a:ext>
            </a:extLst>
          </p:cNvPr>
          <p:cNvSpPr/>
          <p:nvPr/>
        </p:nvSpPr>
        <p:spPr>
          <a:xfrm>
            <a:off x="281354" y="1043355"/>
            <a:ext cx="10808041" cy="5769588"/>
          </a:xfrm>
          <a:prstGeom prst="snip2SameRect">
            <a:avLst/>
          </a:prstGeom>
          <a:gradFill>
            <a:gsLst>
              <a:gs pos="0">
                <a:srgbClr val="F4F4F4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643D09-9AAC-D90E-61C4-BC13B51FD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18B584-B1BA-F5FF-00DD-358044F748CD}"/>
              </a:ext>
            </a:extLst>
          </p:cNvPr>
          <p:cNvSpPr txBox="1"/>
          <p:nvPr/>
        </p:nvSpPr>
        <p:spPr>
          <a:xfrm>
            <a:off x="718967" y="1607175"/>
            <a:ext cx="6662996" cy="892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Calibri" panose="020F0502020204030204" pitchFamily="34" charset="0"/>
              </a:rPr>
              <a:t>	Operational</a:t>
            </a:r>
            <a:r>
              <a:rPr lang="en-US" dirty="0">
                <a:solidFill>
                  <a:srgbClr val="002060"/>
                </a:solidFill>
                <a:cs typeface="Calibri" panose="020F0502020204030204" pitchFamily="34" charset="0"/>
              </a:rPr>
              <a:t>: </a:t>
            </a:r>
            <a:r>
              <a:rPr lang="en-US" i="1" dirty="0">
                <a:solidFill>
                  <a:srgbClr val="002060"/>
                </a:solidFill>
                <a:cs typeface="Calibri" panose="020F0502020204030204" pitchFamily="34" charset="0"/>
              </a:rPr>
              <a:t>Apply NIST standards to commercial products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2060"/>
                </a:solidFill>
                <a:effectLst/>
                <a:cs typeface="Calibri" panose="020F0502020204030204" pitchFamily="34" charset="0"/>
              </a:rPr>
              <a:t>FIPS 140-3, SP 800-90B, FIPS 186-5, etc.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2060"/>
                </a:solidFill>
                <a:effectLst/>
                <a:cs typeface="Calibri" panose="020F0502020204030204" pitchFamily="34" charset="0"/>
              </a:rPr>
              <a:t>CVE, CPE, CVSS, OVAL, CWE, etc.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4866697-F0DE-C82E-F72D-819B0CB34863}"/>
              </a:ext>
            </a:extLst>
          </p:cNvPr>
          <p:cNvSpPr/>
          <p:nvPr/>
        </p:nvSpPr>
        <p:spPr>
          <a:xfrm>
            <a:off x="893712" y="1775495"/>
            <a:ext cx="555911" cy="555911"/>
          </a:xfrm>
          <a:prstGeom prst="ellipse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34918"/>
              <a:satOff val="-1927"/>
              <a:lumOff val="7444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4D0280-0FFF-FE1D-D9BC-AA87B55E8B90}"/>
              </a:ext>
            </a:extLst>
          </p:cNvPr>
          <p:cNvSpPr txBox="1"/>
          <p:nvPr/>
        </p:nvSpPr>
        <p:spPr>
          <a:xfrm>
            <a:off x="4071769" y="2674785"/>
            <a:ext cx="6657223" cy="11387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Calibri" panose="020F0502020204030204" pitchFamily="34" charset="0"/>
              </a:rPr>
              <a:t>	Ecosystem</a:t>
            </a:r>
            <a:r>
              <a:rPr lang="en-US" dirty="0">
                <a:solidFill>
                  <a:srgbClr val="002060"/>
                </a:solidFill>
                <a:cs typeface="Calibri" panose="020F0502020204030204" pitchFamily="34" charset="0"/>
              </a:rPr>
              <a:t>: </a:t>
            </a:r>
            <a:r>
              <a:rPr lang="en-US" i="1" dirty="0">
                <a:solidFill>
                  <a:srgbClr val="002060"/>
                </a:solidFill>
                <a:cs typeface="Calibri" panose="020F0502020204030204" pitchFamily="34" charset="0"/>
              </a:rPr>
              <a:t>Foundational elements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cs typeface="Calibri" panose="020F0502020204030204" pitchFamily="34" charset="0"/>
              </a:rPr>
              <a:t>Procurement and Compliance: Vendors, Labs, FedRAMP, NIAP</a:t>
            </a:r>
            <a:endParaRPr lang="en-US" sz="1600" b="0" i="0" u="none" strike="noStrike" dirty="0">
              <a:solidFill>
                <a:srgbClr val="002060"/>
              </a:solidFill>
              <a:effectLst/>
              <a:cs typeface="Calibri" panose="020F050202020403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2060"/>
                </a:solidFill>
                <a:effectLst/>
                <a:cs typeface="Calibri" panose="020F0502020204030204" pitchFamily="34" charset="0"/>
              </a:rPr>
              <a:t>Vulnerability Management: CVE Board, CNAs, CISA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cs typeface="Calibri" panose="020F0502020204030204" pitchFamily="34" charset="0"/>
              </a:rPr>
              <a:t>Configuration Management</a:t>
            </a:r>
            <a:endParaRPr lang="en-US" sz="1600" b="0" i="0" u="none" strike="noStrike" dirty="0">
              <a:solidFill>
                <a:srgbClr val="002060"/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E4722F8-8A58-0D0E-3532-1C2FDD134E16}"/>
              </a:ext>
            </a:extLst>
          </p:cNvPr>
          <p:cNvSpPr/>
          <p:nvPr/>
        </p:nvSpPr>
        <p:spPr>
          <a:xfrm>
            <a:off x="4263124" y="2873089"/>
            <a:ext cx="555911" cy="555911"/>
          </a:xfrm>
          <a:prstGeom prst="ellipse">
            <a:avLst/>
          </a:pr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8730"/>
              <a:satOff val="-482"/>
              <a:lumOff val="1861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02680E-CFAE-6CE3-44BD-B8BC3AD762DB}"/>
              </a:ext>
            </a:extLst>
          </p:cNvPr>
          <p:cNvSpPr txBox="1"/>
          <p:nvPr/>
        </p:nvSpPr>
        <p:spPr>
          <a:xfrm>
            <a:off x="698704" y="4012024"/>
            <a:ext cx="6677486" cy="11387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Calibri" panose="020F0502020204030204" pitchFamily="34" charset="0"/>
              </a:rPr>
              <a:t>	Custom Software</a:t>
            </a:r>
            <a:r>
              <a:rPr lang="en-US" dirty="0">
                <a:solidFill>
                  <a:srgbClr val="002060"/>
                </a:solidFill>
                <a:cs typeface="Calibri" panose="020F0502020204030204" pitchFamily="34" charset="0"/>
              </a:rPr>
              <a:t>: </a:t>
            </a:r>
            <a:r>
              <a:rPr lang="en-US" i="1" dirty="0">
                <a:solidFill>
                  <a:srgbClr val="002060"/>
                </a:solidFill>
                <a:cs typeface="Calibri" panose="020F0502020204030204" pitchFamily="34" charset="0"/>
              </a:rPr>
              <a:t>Development, O&amp;M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2060"/>
                </a:solidFill>
                <a:effectLst/>
                <a:cs typeface="Calibri" panose="020F0502020204030204" pitchFamily="34" charset="0"/>
              </a:rPr>
              <a:t>NVD Console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cs typeface="Calibri" panose="020F0502020204030204" pitchFamily="34" charset="0"/>
              </a:rPr>
              <a:t>Resolve workflow management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2060"/>
                </a:solidFill>
                <a:effectLst/>
                <a:cs typeface="Calibri" panose="020F0502020204030204" pitchFamily="34" charset="0"/>
              </a:rPr>
              <a:t>ACVTS cloud hosted algorithm testing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974A6EC-D847-97BF-5B85-9EFD15321295}"/>
              </a:ext>
            </a:extLst>
          </p:cNvPr>
          <p:cNvSpPr/>
          <p:nvPr/>
        </p:nvSpPr>
        <p:spPr>
          <a:xfrm>
            <a:off x="893711" y="4197947"/>
            <a:ext cx="555911" cy="555911"/>
          </a:xfrm>
          <a:prstGeom prst="ellipse">
            <a:avLst/>
          </a:pr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17459"/>
              <a:satOff val="-964"/>
              <a:lumOff val="3722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ED3F6F-15C2-C04F-38E5-71F481F64B83}"/>
              </a:ext>
            </a:extLst>
          </p:cNvPr>
          <p:cNvSpPr txBox="1"/>
          <p:nvPr/>
        </p:nvSpPr>
        <p:spPr>
          <a:xfrm>
            <a:off x="4071769" y="5396194"/>
            <a:ext cx="6677486" cy="892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Calibri" panose="020F0502020204030204" pitchFamily="34" charset="0"/>
              </a:rPr>
              <a:t>	Balance Continuity and Change</a:t>
            </a:r>
            <a:endParaRPr lang="en-US" i="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Services accessed and reference daily - format and APIs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cs typeface="Calibri" panose="020F0502020204030204" pitchFamily="34" charset="0"/>
              </a:rPr>
              <a:t>Need to scale as volume increases</a:t>
            </a:r>
            <a:endParaRPr lang="en-US" sz="1600" b="0" i="0" u="none" strike="noStrike" dirty="0">
              <a:solidFill>
                <a:srgbClr val="002060"/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F2E9836-73A1-0A23-767A-E45290CAE2A2}"/>
              </a:ext>
            </a:extLst>
          </p:cNvPr>
          <p:cNvSpPr/>
          <p:nvPr/>
        </p:nvSpPr>
        <p:spPr>
          <a:xfrm>
            <a:off x="4263124" y="5470730"/>
            <a:ext cx="555911" cy="555911"/>
          </a:xfrm>
          <a:prstGeom prst="ellipse">
            <a:avLst/>
          </a:prstGeom>
          <a:blipFill dpi="0" rotWithShape="0"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859008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73B0DF-00F4-4B02-B2A8-F6B175720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To get the most out of the workshop…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D1B53C8-F2F7-74D5-563F-7E30E4EEF7DB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3291830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7597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F11E3-808A-B07C-EDAB-EA162E4A20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922512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Let’s begin!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401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R="0" algn="l" defTabSz="914126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tabLst/>
          <a:defRPr sz="2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6AB4D39ED4984E96DBC29961882BA9" ma:contentTypeVersion="4" ma:contentTypeDescription="Create a new document." ma:contentTypeScope="" ma:versionID="8807149e754f2e72509776b3696fadb2">
  <xsd:schema xmlns:xsd="http://www.w3.org/2001/XMLSchema" xmlns:xs="http://www.w3.org/2001/XMLSchema" xmlns:p="http://schemas.microsoft.com/office/2006/metadata/properties" xmlns:ns2="4ef76e00-edd8-4be8-8d97-9e96c4a18dbc" targetNamespace="http://schemas.microsoft.com/office/2006/metadata/properties" ma:root="true" ma:fieldsID="f42f671925e4737c7c52a703cf0e5609" ns2:_="">
    <xsd:import namespace="4ef76e00-edd8-4be8-8d97-9e96c4a18d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f76e00-edd8-4be8-8d97-9e96c4a18d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4A7EDE-2846-4720-9905-EF57A5C0C3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00138A-D0B6-4BD3-A39F-6BE448948C56}">
  <ds:schemaRefs>
    <ds:schemaRef ds:uri="http://purl.org/dc/elements/1.1/"/>
    <ds:schemaRef ds:uri="http://schemas.microsoft.com/office/2006/metadata/properties"/>
    <ds:schemaRef ds:uri="8fffb3fc-60d2-4551-8b58-9e84558b628f"/>
    <ds:schemaRef ds:uri="http://schemas.microsoft.com/office/2006/documentManagement/types"/>
    <ds:schemaRef ds:uri="http://purl.org/dc/terms/"/>
    <ds:schemaRef ds:uri="b491c886-b4b7-41a6-a49a-c3544ca5de45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CAA7EB6-4BA8-47FA-9822-778D22773DAE}"/>
</file>

<file path=docProps/app.xml><?xml version="1.0" encoding="utf-8"?>
<Properties xmlns="http://schemas.openxmlformats.org/officeDocument/2006/extended-properties" xmlns:vt="http://schemas.openxmlformats.org/officeDocument/2006/docPropsVTypes">
  <TotalTime>3647</TotalTime>
  <Words>324</Words>
  <Application>Microsoft Office PowerPoint</Application>
  <PresentationFormat>Widescreen</PresentationFormat>
  <Paragraphs>42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Welcome to the NIST Workshop on Formal Methods within Certification Programs (FMCP 2024)</vt:lpstr>
      <vt:lpstr>Why this workshop?</vt:lpstr>
      <vt:lpstr>Mission of STVM</vt:lpstr>
      <vt:lpstr>Characteristics</vt:lpstr>
      <vt:lpstr>To get the most out of the workshop…</vt:lpstr>
      <vt:lpstr>Let’s begin!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Hanacek, Natasha C. (Fed)</dc:creator>
  <cp:lastModifiedBy>Hall, Timothy A. (Fed)</cp:lastModifiedBy>
  <cp:revision>481</cp:revision>
  <cp:lastPrinted>2024-04-25T17:19:26Z</cp:lastPrinted>
  <dcterms:created xsi:type="dcterms:W3CDTF">2018-05-08T12:44:50Z</dcterms:created>
  <dcterms:modified xsi:type="dcterms:W3CDTF">2024-07-23T12:47:00Z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0x010100996AB4D39ED4984E96DBC29961882BA9</vt:lpwstr>
  </property>
</Properties>
</file>